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9"/>
  </p:notesMasterIdLst>
  <p:handoutMasterIdLst>
    <p:handoutMasterId r:id="rId20"/>
  </p:handoutMasterIdLst>
  <p:sldIdLst>
    <p:sldId id="256" r:id="rId2"/>
    <p:sldId id="273" r:id="rId3"/>
    <p:sldId id="263" r:id="rId4"/>
    <p:sldId id="264" r:id="rId5"/>
    <p:sldId id="265" r:id="rId6"/>
    <p:sldId id="257" r:id="rId7"/>
    <p:sldId id="262" r:id="rId8"/>
    <p:sldId id="258" r:id="rId9"/>
    <p:sldId id="271" r:id="rId10"/>
    <p:sldId id="272" r:id="rId11"/>
    <p:sldId id="261" r:id="rId12"/>
    <p:sldId id="274" r:id="rId13"/>
    <p:sldId id="266" r:id="rId14"/>
    <p:sldId id="267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33" autoAdjust="0"/>
  </p:normalViewPr>
  <p:slideViewPr>
    <p:cSldViewPr snapToGrid="0">
      <p:cViewPr varScale="1">
        <p:scale>
          <a:sx n="154" d="100"/>
          <a:sy n="154" d="100"/>
        </p:scale>
        <p:origin x="282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1DCC3EE9-E7A7-A5A6-4542-2F03209981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02AFAFF-53CE-FC01-D17D-97097BB2E38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57C8F-D0F8-4A18-B692-5F06F246A05F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22D6DDC-6F95-2736-7271-B86661076A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4DFDDC7-C034-7E55-825C-58BEBA778A3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848D71-68A6-4401-B054-9DC033C0D8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04993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A1E9B7-9571-44BE-8A73-F36EB4210828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6E6122-8248-42F0-90FF-0942E5DF41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29762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992A5-7461-473C-8E12-2242F304D899}" type="datetime1">
              <a:rPr lang="fr-FR" smtClean="0"/>
              <a:t>27/03/2023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5093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9E035-E98A-48E9-891D-6249874C728D}" type="datetime1">
              <a:rPr lang="fr-FR" smtClean="0"/>
              <a:t>27/03/2023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0411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3D56-3309-42E7-9005-DC7E4CFDFF69}" type="datetime1">
              <a:rPr lang="fr-FR" smtClean="0"/>
              <a:t>27/03/2023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128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70020-A555-4BE0-83B7-099815B50BDA}" type="datetime1">
              <a:rPr lang="fr-FR" smtClean="0"/>
              <a:t>27/03/2023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1172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3139F-22A2-4BA2-B19C-6877909658EF}" type="datetime1">
              <a:rPr lang="fr-FR" smtClean="0"/>
              <a:t>27/03/2023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7793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886D3-9CC2-4249-B1B5-49A2D1E1B3FF}" type="datetime1">
              <a:rPr lang="fr-FR" smtClean="0"/>
              <a:t>27/03/2023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4523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CD37A-F855-4733-AE7A-9985D9123C47}" type="datetime1">
              <a:rPr lang="fr-FR" smtClean="0"/>
              <a:t>27/03/2023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4055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9BF4-026E-4E74-A3DA-81443A46D508}" type="datetime1">
              <a:rPr lang="fr-FR" smtClean="0"/>
              <a:t>27/03/2023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0554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A932E-36D0-44F7-939B-55B4ED3B0E36}" type="datetime1">
              <a:rPr lang="fr-FR" smtClean="0"/>
              <a:t>27/03/2023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0864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8A5E6-6ACF-4560-86CD-061861412F16}" type="datetime1">
              <a:rPr lang="fr-FR" smtClean="0"/>
              <a:t>27/03/2023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1647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3EA56-AD0B-4053-84D2-ABD6A6FFE1AB}" type="datetime1">
              <a:rPr lang="fr-FR" smtClean="0"/>
              <a:t>27/03/2023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766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DCED8E-6C58-407A-AF9E-5CA5D306CC0E}" type="datetime1">
              <a:rPr lang="fr-FR" smtClean="0"/>
              <a:t>27/03/2023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E38BD-EF57-485D-96CF-FD120D3817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0991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5" Type="http://schemas.openxmlformats.org/officeDocument/2006/relationships/image" Target="../media/image3.png"/><Relationship Id="rId2" Type="http://schemas.openxmlformats.org/officeDocument/2006/relationships/image" Target="../media/image24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22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3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mur, intérieur&#10;&#10;Description générée automatiquement">
            <a:extLst>
              <a:ext uri="{FF2B5EF4-FFF2-40B4-BE49-F238E27FC236}">
                <a16:creationId xmlns:a16="http://schemas.microsoft.com/office/drawing/2014/main" id="{91CD9037-023C-19C6-C087-170729302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120" y="0"/>
            <a:ext cx="323088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ADCF115-3A32-7DB7-0F43-8545CFDF13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3770" y="2432132"/>
            <a:ext cx="7688424" cy="1281023"/>
          </a:xfrm>
        </p:spPr>
        <p:txBody>
          <a:bodyPr>
            <a:normAutofit/>
          </a:bodyPr>
          <a:lstStyle/>
          <a:p>
            <a:r>
              <a:rPr lang="fr-FR" dirty="0"/>
              <a:t>Bras à 1 degré de liberté</a:t>
            </a:r>
            <a:br>
              <a:rPr lang="fr-FR" dirty="0"/>
            </a:br>
            <a:r>
              <a:rPr lang="fr-FR" sz="2400" dirty="0"/>
              <a:t>(</a:t>
            </a:r>
            <a:r>
              <a:rPr lang="en-US" sz="2400" dirty="0"/>
              <a:t>1 degree of freedom Drone Bench</a:t>
            </a:r>
            <a:r>
              <a:rPr lang="fr-FR" sz="2400" dirty="0"/>
              <a:t>)</a:t>
            </a:r>
            <a:endParaRPr lang="fr-FR" dirty="0"/>
          </a:p>
        </p:txBody>
      </p:sp>
      <p:pic>
        <p:nvPicPr>
          <p:cNvPr id="4" name="Image 3" descr="Une image contenant texte, arts de la table, vaisselle, assiette&#10;&#10;Description générée automatiquement">
            <a:extLst>
              <a:ext uri="{FF2B5EF4-FFF2-40B4-BE49-F238E27FC236}">
                <a16:creationId xmlns:a16="http://schemas.microsoft.com/office/drawing/2014/main" id="{7C169759-8081-B8CB-E360-E518E11D8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4" y="144551"/>
            <a:ext cx="2095500" cy="69532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A8A67B9-1CBD-5B0E-A12A-296ABBBEA03E}"/>
              </a:ext>
            </a:extLst>
          </p:cNvPr>
          <p:cNvSpPr txBox="1"/>
          <p:nvPr/>
        </p:nvSpPr>
        <p:spPr>
          <a:xfrm>
            <a:off x="2132625" y="6190229"/>
            <a:ext cx="6828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dirty="0"/>
              <a:t>Majeure Systèmes Robotiques &amp; Drones</a:t>
            </a:r>
          </a:p>
          <a:p>
            <a:pPr algn="r"/>
            <a:r>
              <a:rPr lang="fr-FR" sz="1400" dirty="0"/>
              <a:t>Projet réalisé dans le cadre d’un stage M1 (de Novembre 2022 à Mars 2023 / 20 semaines)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4F57CA0-B006-9ED5-80BD-3EC9D68F2A17}"/>
              </a:ext>
            </a:extLst>
          </p:cNvPr>
          <p:cNvSpPr txBox="1"/>
          <p:nvPr/>
        </p:nvSpPr>
        <p:spPr>
          <a:xfrm>
            <a:off x="162214" y="5707435"/>
            <a:ext cx="5456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Encadrants : Conteville Laurie &amp; Griot Rémi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5705AE8-AB89-793B-2638-92C102802B85}"/>
              </a:ext>
            </a:extLst>
          </p:cNvPr>
          <p:cNvSpPr txBox="1"/>
          <p:nvPr/>
        </p:nvSpPr>
        <p:spPr>
          <a:xfrm>
            <a:off x="3496309" y="4248630"/>
            <a:ext cx="22633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/>
              <a:t>Pannier Julien</a:t>
            </a:r>
          </a:p>
          <a:p>
            <a:pPr algn="ctr"/>
            <a:r>
              <a:rPr lang="fr-FR" i="1" dirty="0"/>
              <a:t>Soutenance de stage </a:t>
            </a:r>
          </a:p>
          <a:p>
            <a:pPr algn="ctr"/>
            <a:r>
              <a:rPr lang="fr-FR" i="1" dirty="0"/>
              <a:t>28/03/23</a:t>
            </a:r>
          </a:p>
        </p:txBody>
      </p:sp>
      <p:pic>
        <p:nvPicPr>
          <p:cNvPr id="16" name="Image 15" descr="Une image contenant texte&#10;&#10;Description générée automatiquement">
            <a:extLst>
              <a:ext uri="{FF2B5EF4-FFF2-40B4-BE49-F238E27FC236}">
                <a16:creationId xmlns:a16="http://schemas.microsoft.com/office/drawing/2014/main" id="{DC2B172E-0D22-4C26-D9CE-6AA837752F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500" y="13740"/>
            <a:ext cx="956945" cy="95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67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2" name="Picture 20">
            <a:extLst>
              <a:ext uri="{FF2B5EF4-FFF2-40B4-BE49-F238E27FC236}">
                <a16:creationId xmlns:a16="http://schemas.microsoft.com/office/drawing/2014/main" id="{52C85139-B208-DE81-E9CD-88BB64382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305" y="1294286"/>
            <a:ext cx="3292235" cy="509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 descr="Une image contenant texte, arts de la table, vaisselle, assiette&#10;&#10;Description générée automatiquement">
            <a:extLst>
              <a:ext uri="{FF2B5EF4-FFF2-40B4-BE49-F238E27FC236}">
                <a16:creationId xmlns:a16="http://schemas.microsoft.com/office/drawing/2014/main" id="{5168BAAD-635B-041A-0FB2-36F1ED40A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4" y="144551"/>
            <a:ext cx="2095500" cy="695325"/>
          </a:xfrm>
          <a:prstGeom prst="rect">
            <a:avLst/>
          </a:prstGeom>
        </p:spPr>
      </p:pic>
      <p:pic>
        <p:nvPicPr>
          <p:cNvPr id="8" name="Picture 20">
            <a:extLst>
              <a:ext uri="{FF2B5EF4-FFF2-40B4-BE49-F238E27FC236}">
                <a16:creationId xmlns:a16="http://schemas.microsoft.com/office/drawing/2014/main" id="{C86919EC-EB48-14F2-E37C-269E251EE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986" y="1439419"/>
            <a:ext cx="1258028" cy="53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Picture 1">
            <a:extLst>
              <a:ext uri="{FF2B5EF4-FFF2-40B4-BE49-F238E27FC236}">
                <a16:creationId xmlns:a16="http://schemas.microsoft.com/office/drawing/2014/main" id="{2BC46896-D2BE-4B59-FCB3-4D99829ED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003" y="1618751"/>
            <a:ext cx="2038350" cy="2029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9AED759-95C5-1BBF-896A-7330818D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794" y="2337674"/>
            <a:ext cx="820011" cy="29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2DE5AD6E-21E3-6951-0823-0C7AFF5D0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427" y="3532245"/>
            <a:ext cx="1258028" cy="54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90735A1-607C-EEE6-1233-3CEB84389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682" y="1601055"/>
            <a:ext cx="194494" cy="208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56FF9911-0A93-5F66-7CAD-75CA22817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010" y="2334071"/>
            <a:ext cx="820011" cy="29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0146203-B3D5-560C-7C14-224892755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804" y="3532244"/>
            <a:ext cx="1258028" cy="54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>
            <a:extLst>
              <a:ext uri="{FF2B5EF4-FFF2-40B4-BE49-F238E27FC236}">
                <a16:creationId xmlns:a16="http://schemas.microsoft.com/office/drawing/2014/main" id="{ECE5557A-B442-63B2-0E59-B4A5DA449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934" y="1618751"/>
            <a:ext cx="1465654" cy="44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F2F71A6-9E18-096F-2792-5BF2BC3EB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772" y="1705002"/>
            <a:ext cx="820012" cy="29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>
            <a:extLst>
              <a:ext uri="{FF2B5EF4-FFF2-40B4-BE49-F238E27FC236}">
                <a16:creationId xmlns:a16="http://schemas.microsoft.com/office/drawing/2014/main" id="{05C25914-E020-B0BA-DD59-29247A61A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969" y="1940516"/>
            <a:ext cx="1258028" cy="54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C820D30E-D1D6-85F3-0575-04471DE24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721" y="2286733"/>
            <a:ext cx="200614" cy="54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>
            <a:extLst>
              <a:ext uri="{FF2B5EF4-FFF2-40B4-BE49-F238E27FC236}">
                <a16:creationId xmlns:a16="http://schemas.microsoft.com/office/drawing/2014/main" id="{591E72D7-6B00-BDCF-86CB-2DBC0234A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969" y="2706561"/>
            <a:ext cx="1258028" cy="54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F6996DD5-3EBF-75E3-9DC2-2E4FE42F5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067" y="3014658"/>
            <a:ext cx="191922" cy="65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>
            <a:extLst>
              <a:ext uri="{FF2B5EF4-FFF2-40B4-BE49-F238E27FC236}">
                <a16:creationId xmlns:a16="http://schemas.microsoft.com/office/drawing/2014/main" id="{21F118AB-DE25-C399-2F5F-537F8AD38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956" y="3532243"/>
            <a:ext cx="1258028" cy="54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540FCC48-C18B-EEB0-F65F-BA57A8189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054" y="3241337"/>
            <a:ext cx="820011" cy="29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>
            <a:extLst>
              <a:ext uri="{FF2B5EF4-FFF2-40B4-BE49-F238E27FC236}">
                <a16:creationId xmlns:a16="http://schemas.microsoft.com/office/drawing/2014/main" id="{CA187A46-3647-3EDA-82BD-1B6BDEB2E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667" y="3872282"/>
            <a:ext cx="2139902" cy="183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503DD106-7156-2265-E2A1-E545594E6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629" y="3852536"/>
            <a:ext cx="228600" cy="188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>
            <a:extLst>
              <a:ext uri="{FF2B5EF4-FFF2-40B4-BE49-F238E27FC236}">
                <a16:creationId xmlns:a16="http://schemas.microsoft.com/office/drawing/2014/main" id="{A9BA2BD9-D138-916E-B59E-1AABB492B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34" y="2866453"/>
            <a:ext cx="1120426" cy="284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E2EE8BA8-44B4-EE57-DA09-A3C9548B4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412" y="3872283"/>
            <a:ext cx="1443113" cy="183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19">
            <a:extLst>
              <a:ext uri="{FF2B5EF4-FFF2-40B4-BE49-F238E27FC236}">
                <a16:creationId xmlns:a16="http://schemas.microsoft.com/office/drawing/2014/main" id="{C87E5A11-2AAB-B557-8B3D-50641C848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512" y="5560923"/>
            <a:ext cx="1601574" cy="69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3" name="Picture 21">
            <a:extLst>
              <a:ext uri="{FF2B5EF4-FFF2-40B4-BE49-F238E27FC236}">
                <a16:creationId xmlns:a16="http://schemas.microsoft.com/office/drawing/2014/main" id="{683A223E-3C4D-6543-FFC5-D4058CB3F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834" y="4881589"/>
            <a:ext cx="820013" cy="29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C46F517-E5AE-A773-5C4C-F85667896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10</a:t>
            </a:fld>
            <a:endParaRPr lang="fr-FR"/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4BEBC9E9-936B-ABBE-9BA9-D6D8D9C5531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500" y="13740"/>
            <a:ext cx="956945" cy="956945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25277A6F-2DD8-C976-F523-5B9EB85C6EC1}"/>
              </a:ext>
            </a:extLst>
          </p:cNvPr>
          <p:cNvSpPr txBox="1">
            <a:spLocks/>
          </p:cNvSpPr>
          <p:nvPr/>
        </p:nvSpPr>
        <p:spPr>
          <a:xfrm>
            <a:off x="2926570" y="127161"/>
            <a:ext cx="6795927" cy="843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900"/>
              <a:t>III. </a:t>
            </a:r>
            <a:r>
              <a:rPr lang="fr-FR"/>
              <a:t>L’Interface Homme Machine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385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0" dur="indefinite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3" dur="indefinite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6" dur="indefinite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7" dur="indefinite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0" dur="indefinite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3" dur="indefinite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indefinite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6" dur="indefinite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indefinite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9" dur="indefinite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indefinite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2" dur="indefinite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3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3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ADEC615-BE84-8D71-F23F-30FC3A3691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81"/>
          <a:stretch/>
        </p:blipFill>
        <p:spPr>
          <a:xfrm>
            <a:off x="2349995" y="970685"/>
            <a:ext cx="7492006" cy="5580790"/>
          </a:xfrm>
          <a:prstGeom prst="rect">
            <a:avLst/>
          </a:prstGeom>
        </p:spPr>
      </p:pic>
      <p:pic>
        <p:nvPicPr>
          <p:cNvPr id="4" name="Image 3" descr="Une image contenant texte, arts de la table, vaisselle, assiette&#10;&#10;Description générée automatiquement">
            <a:extLst>
              <a:ext uri="{FF2B5EF4-FFF2-40B4-BE49-F238E27FC236}">
                <a16:creationId xmlns:a16="http://schemas.microsoft.com/office/drawing/2014/main" id="{AFA31AE4-8C91-AE6E-EF68-DE55FD505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4" y="144551"/>
            <a:ext cx="2095500" cy="695325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5CE1B50-A805-726E-FAE3-087A7608D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11</a:t>
            </a:fld>
            <a:endParaRPr lang="fr-FR"/>
          </a:p>
        </p:txBody>
      </p:sp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1CCBE431-BB60-4C8F-318C-0A9F2E6CB6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500" y="13740"/>
            <a:ext cx="956945" cy="956945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06B6F827-A9D8-44B7-38E2-1AB5714A7D58}"/>
              </a:ext>
            </a:extLst>
          </p:cNvPr>
          <p:cNvSpPr txBox="1">
            <a:spLocks/>
          </p:cNvSpPr>
          <p:nvPr/>
        </p:nvSpPr>
        <p:spPr>
          <a:xfrm>
            <a:off x="2926570" y="127161"/>
            <a:ext cx="6795927" cy="843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900" dirty="0"/>
              <a:t>III. </a:t>
            </a:r>
            <a:r>
              <a:rPr lang="fr-FR" dirty="0"/>
              <a:t>L’Interface Homme Machine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468A67B1-B671-C73E-605F-53347926D6DE}"/>
              </a:ext>
            </a:extLst>
          </p:cNvPr>
          <p:cNvSpPr txBox="1">
            <a:spLocks/>
          </p:cNvSpPr>
          <p:nvPr/>
        </p:nvSpPr>
        <p:spPr>
          <a:xfrm>
            <a:off x="9486122" y="2004711"/>
            <a:ext cx="261021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200" u="sng" dirty="0"/>
              <a:t>Asservissement :</a:t>
            </a:r>
          </a:p>
          <a:p>
            <a:pPr marL="0" indent="0">
              <a:buNone/>
            </a:pPr>
            <a:r>
              <a:rPr lang="fr-FR" sz="1200" dirty="0"/>
              <a:t>Coefficients PID</a:t>
            </a:r>
          </a:p>
          <a:p>
            <a:pPr marL="0" indent="0">
              <a:buNone/>
            </a:pPr>
            <a:r>
              <a:rPr lang="fr-FR" sz="1200" dirty="0"/>
              <a:t>(</a:t>
            </a:r>
            <a:r>
              <a:rPr lang="fr-FR" sz="1200" dirty="0" err="1"/>
              <a:t>kp</a:t>
            </a:r>
            <a:r>
              <a:rPr lang="fr-FR" sz="1200" dirty="0"/>
              <a:t> ; </a:t>
            </a:r>
            <a:r>
              <a:rPr lang="fr-FR" sz="1200" dirty="0" err="1"/>
              <a:t>ki</a:t>
            </a:r>
            <a:r>
              <a:rPr lang="fr-FR" sz="1200" dirty="0"/>
              <a:t> ; </a:t>
            </a:r>
            <a:r>
              <a:rPr lang="fr-FR" sz="1200" dirty="0" err="1"/>
              <a:t>kd</a:t>
            </a:r>
            <a:r>
              <a:rPr lang="fr-FR" sz="1200" dirty="0"/>
              <a:t>)</a:t>
            </a:r>
          </a:p>
          <a:p>
            <a:pPr marL="0" indent="0">
              <a:buNone/>
            </a:pPr>
            <a:endParaRPr lang="fr-FR" sz="1200" dirty="0"/>
          </a:p>
          <a:p>
            <a:pPr marL="0" indent="0">
              <a:buNone/>
            </a:pPr>
            <a:r>
              <a:rPr lang="fr-FR" sz="1200" u="sng" dirty="0"/>
              <a:t>Commande :</a:t>
            </a:r>
          </a:p>
          <a:p>
            <a:pPr marL="0" indent="0">
              <a:buNone/>
            </a:pPr>
            <a:r>
              <a:rPr lang="fr-FR" sz="1200" dirty="0" err="1"/>
              <a:t>kp</a:t>
            </a:r>
            <a:r>
              <a:rPr lang="fr-FR" sz="1200" dirty="0"/>
              <a:t>*</a:t>
            </a:r>
            <a:r>
              <a:rPr lang="fr-FR" sz="1200" dirty="0" err="1"/>
              <a:t>ErreurP</a:t>
            </a:r>
            <a:r>
              <a:rPr lang="fr-FR" sz="1200" dirty="0"/>
              <a:t> + </a:t>
            </a:r>
            <a:r>
              <a:rPr lang="fr-FR" sz="1200" dirty="0" err="1"/>
              <a:t>ki</a:t>
            </a:r>
            <a:r>
              <a:rPr lang="fr-FR" sz="1200" dirty="0"/>
              <a:t> *</a:t>
            </a:r>
            <a:r>
              <a:rPr lang="fr-FR" sz="1200" dirty="0" err="1"/>
              <a:t>ErreurI</a:t>
            </a:r>
            <a:r>
              <a:rPr lang="fr-FR" sz="1200" dirty="0"/>
              <a:t> + </a:t>
            </a:r>
            <a:r>
              <a:rPr lang="fr-FR" sz="1200" dirty="0" err="1"/>
              <a:t>kd</a:t>
            </a:r>
            <a:r>
              <a:rPr lang="fr-FR" sz="1200" dirty="0"/>
              <a:t>*</a:t>
            </a:r>
            <a:r>
              <a:rPr lang="fr-FR" sz="1200" dirty="0" err="1"/>
              <a:t>ErreurD</a:t>
            </a:r>
            <a:endParaRPr lang="fr-FR" sz="12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1200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1200" u="sng" dirty="0" err="1"/>
              <a:t>ErreurP</a:t>
            </a:r>
            <a:r>
              <a:rPr lang="fr-FR" sz="1200" u="sng" dirty="0"/>
              <a:t> 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1200" dirty="0"/>
              <a:t>Consigne – Position issue du capteur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1200" u="sng" dirty="0" err="1"/>
              <a:t>ErreurI</a:t>
            </a:r>
            <a:r>
              <a:rPr lang="fr-FR" sz="1200" u="sng" dirty="0"/>
              <a:t> 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1200" dirty="0"/>
              <a:t>Cumul des </a:t>
            </a:r>
            <a:r>
              <a:rPr lang="fr-FR" sz="1200" dirty="0" err="1"/>
              <a:t>ErreurP</a:t>
            </a:r>
            <a:endParaRPr lang="fr-FR" sz="1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1200" u="sng" dirty="0" err="1"/>
              <a:t>ErreurD</a:t>
            </a:r>
            <a:r>
              <a:rPr lang="fr-FR" sz="1200" u="sng" dirty="0"/>
              <a:t> 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1200" dirty="0" err="1"/>
              <a:t>ErreurP</a:t>
            </a:r>
            <a:r>
              <a:rPr lang="fr-FR" sz="1200" dirty="0"/>
              <a:t> actuelle – </a:t>
            </a:r>
            <a:r>
              <a:rPr lang="fr-FR" sz="1200" dirty="0" err="1"/>
              <a:t>ErreurP</a:t>
            </a:r>
            <a:r>
              <a:rPr lang="fr-FR" sz="1200" dirty="0"/>
              <a:t> précédente</a:t>
            </a:r>
          </a:p>
        </p:txBody>
      </p:sp>
    </p:spTree>
    <p:extLst>
      <p:ext uri="{BB962C8B-B14F-4D97-AF65-F5344CB8AC3E}">
        <p14:creationId xmlns:p14="http://schemas.microsoft.com/office/powerpoint/2010/main" val="183067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arts de la table, vaisselle, assiette&#10;&#10;Description générée automatiquement">
            <a:extLst>
              <a:ext uri="{FF2B5EF4-FFF2-40B4-BE49-F238E27FC236}">
                <a16:creationId xmlns:a16="http://schemas.microsoft.com/office/drawing/2014/main" id="{AFA31AE4-8C91-AE6E-EF68-DE55FD505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4" y="144551"/>
            <a:ext cx="2095500" cy="695325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5CE1B50-A805-726E-FAE3-087A7608D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12</a:t>
            </a:fld>
            <a:endParaRPr lang="fr-FR"/>
          </a:p>
        </p:txBody>
      </p:sp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1CCBE431-BB60-4C8F-318C-0A9F2E6CB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500" y="13740"/>
            <a:ext cx="956945" cy="956945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639C4331-8C1D-C448-5238-DF0008A4E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7209"/>
            <a:ext cx="10515600" cy="1325563"/>
          </a:xfrm>
        </p:spPr>
        <p:txBody>
          <a:bodyPr/>
          <a:lstStyle/>
          <a:p>
            <a:r>
              <a:rPr lang="fr-FR" dirty="0"/>
              <a:t>III. </a:t>
            </a:r>
            <a:r>
              <a:rPr lang="fr-FR" sz="4000" dirty="0"/>
              <a:t>L’Interface Homme Machine</a:t>
            </a:r>
            <a:endParaRPr lang="fr-FR" dirty="0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3B5DF4DE-778F-FEE9-55E3-F424EBEB6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7709"/>
            <a:ext cx="10515600" cy="4351338"/>
          </a:xfrm>
        </p:spPr>
        <p:txBody>
          <a:bodyPr>
            <a:normAutofit/>
          </a:bodyPr>
          <a:lstStyle/>
          <a:p>
            <a:r>
              <a:rPr lang="fr-FR" sz="2400" u="sng" dirty="0"/>
              <a:t>Fichiers Python :</a:t>
            </a:r>
            <a:r>
              <a:rPr lang="fr-FR" sz="2400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 « Master.py », fichier principal faisant appel aux 3 fichiers suivants.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 « GUI_Master.py », dispose de plusieurs classes propres aux différentes extensions de l’IHM (1 classe par mode + 1 classe pour le menu + 1 classe pour la sélection du port COM + 1 classe pour la racine de l’IHM).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« Serial_COM_ctrl.py », propose 1 classe définissant des fonctions relatives à la communication entre le PC et le µC.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« Data_COM_ctrl.py », propose 1 classe contenant la fonction de décodage des chaînes de caractères reçues par le PC.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73537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arts de la table, vaisselle, assiette&#10;&#10;Description générée automatiquement">
            <a:extLst>
              <a:ext uri="{FF2B5EF4-FFF2-40B4-BE49-F238E27FC236}">
                <a16:creationId xmlns:a16="http://schemas.microsoft.com/office/drawing/2014/main" id="{048D6101-F13A-80D7-C2AB-B3857FA6F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4" y="144551"/>
            <a:ext cx="2095500" cy="695325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92254044-4234-5CCF-1A1A-8029C066A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7209"/>
            <a:ext cx="10515600" cy="1325563"/>
          </a:xfrm>
        </p:spPr>
        <p:txBody>
          <a:bodyPr/>
          <a:lstStyle/>
          <a:p>
            <a:r>
              <a:rPr lang="fr-FR" dirty="0"/>
              <a:t>IV. </a:t>
            </a:r>
            <a:r>
              <a:rPr lang="fr-FR" sz="4000" dirty="0"/>
              <a:t>Apports Matériels</a:t>
            </a:r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1F16E1CC-6FB8-1747-FFAD-5376E993D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7709"/>
            <a:ext cx="10515600" cy="4351338"/>
          </a:xfrm>
        </p:spPr>
        <p:txBody>
          <a:bodyPr/>
          <a:lstStyle/>
          <a:p>
            <a:r>
              <a:rPr lang="fr-FR" sz="2400" u="sng" dirty="0"/>
              <a:t>Rapporteur en plexiglas 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Conception sur SolidWorks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Fabrication via la découpeuse laser</a:t>
            </a:r>
          </a:p>
          <a:p>
            <a:r>
              <a:rPr lang="fr-FR" sz="2400" u="sng" dirty="0"/>
              <a:t>Nouveau Carter: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Modification de l’ancien modèle sur SolidWorks</a:t>
            </a:r>
          </a:p>
          <a:p>
            <a:endParaRPr lang="fr-FR" u="sng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8494A10-A9C0-99EB-9746-F8A5BD456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13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75FC30A-D886-932D-32F6-CED487384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183" y="1955628"/>
            <a:ext cx="3279100" cy="176420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FE702BD-A20D-431C-8AEC-35696A747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6023" y="1955628"/>
            <a:ext cx="2049910" cy="176420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FBF10E2-5D66-613A-4D77-1302E0A0F4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1548" y="4326713"/>
            <a:ext cx="2545469" cy="1973379"/>
          </a:xfrm>
          <a:prstGeom prst="rect">
            <a:avLst/>
          </a:prstGeom>
        </p:spPr>
      </p:pic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AE49C646-F19A-F58D-38B2-03981291E1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500" y="13740"/>
            <a:ext cx="956945" cy="95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2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arts de la table, vaisselle, assiette&#10;&#10;Description générée automatiquement">
            <a:extLst>
              <a:ext uri="{FF2B5EF4-FFF2-40B4-BE49-F238E27FC236}">
                <a16:creationId xmlns:a16="http://schemas.microsoft.com/office/drawing/2014/main" id="{99B7AE89-BE0E-23F5-07B2-C33B0BCF8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4" y="144551"/>
            <a:ext cx="2095500" cy="695325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13554C49-B371-CEDF-EF4B-DF05A1D60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7209"/>
            <a:ext cx="10515600" cy="1325563"/>
          </a:xfrm>
        </p:spPr>
        <p:txBody>
          <a:bodyPr/>
          <a:lstStyle/>
          <a:p>
            <a:r>
              <a:rPr lang="fr-FR" dirty="0"/>
              <a:t>V. </a:t>
            </a:r>
            <a:r>
              <a:rPr lang="fr-FR" sz="4000" dirty="0"/>
              <a:t>Conclusion</a:t>
            </a:r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FFDB4A52-45D1-F796-7D5F-92AD55FCC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7709"/>
            <a:ext cx="10515600" cy="4351338"/>
          </a:xfrm>
        </p:spPr>
        <p:txBody>
          <a:bodyPr>
            <a:normAutofit/>
          </a:bodyPr>
          <a:lstStyle/>
          <a:p>
            <a:r>
              <a:rPr lang="fr-FR" sz="2400" u="sng" dirty="0"/>
              <a:t>Intérêts pour l’entreprise: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Déploiement possible du projet pour des premiers cours/TP.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Projet « vitrine » pour l’I’Lab.</a:t>
            </a:r>
          </a:p>
          <a:p>
            <a:r>
              <a:rPr lang="fr-FR" sz="2400" u="sng" dirty="0"/>
              <a:t>Apports personnels: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Hard Skills </a:t>
            </a:r>
            <a:r>
              <a:rPr lang="fr-FR" sz="2400" dirty="0"/>
              <a:t>: Python, C, STM32, SolidWorks.</a:t>
            </a:r>
            <a:endParaRPr lang="fr-FR" sz="24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Soft Skills </a:t>
            </a:r>
            <a:r>
              <a:rPr lang="fr-FR" sz="2400" dirty="0"/>
              <a:t>: Autonomie, Adaptation, Prise de décisions, Aisance à l’oral.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0703DA1-B305-8F86-3BC5-E75062FCD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14</a:t>
            </a:fld>
            <a:endParaRPr lang="fr-FR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04A92412-771A-CA57-1445-1AE8526D64A7}"/>
              </a:ext>
            </a:extLst>
          </p:cNvPr>
          <p:cNvGrpSpPr/>
          <p:nvPr/>
        </p:nvGrpSpPr>
        <p:grpSpPr>
          <a:xfrm>
            <a:off x="6634318" y="4065619"/>
            <a:ext cx="1976282" cy="602822"/>
            <a:chOff x="7238510" y="4409808"/>
            <a:chExt cx="1976282" cy="602822"/>
          </a:xfrm>
        </p:grpSpPr>
        <p:sp>
          <p:nvSpPr>
            <p:cNvPr id="8" name="Flèche : bas 7">
              <a:extLst>
                <a:ext uri="{FF2B5EF4-FFF2-40B4-BE49-F238E27FC236}">
                  <a16:creationId xmlns:a16="http://schemas.microsoft.com/office/drawing/2014/main" id="{0A96FA2F-FD2F-C159-A1BC-3317853D7EE2}"/>
                </a:ext>
              </a:extLst>
            </p:cNvPr>
            <p:cNvSpPr/>
            <p:nvPr/>
          </p:nvSpPr>
          <p:spPr>
            <a:xfrm rot="10800000">
              <a:off x="8790039" y="4409808"/>
              <a:ext cx="424753" cy="487713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6856DC8-B27D-5816-192E-8F0CC7A38098}"/>
                </a:ext>
              </a:extLst>
            </p:cNvPr>
            <p:cNvSpPr txBox="1"/>
            <p:nvPr/>
          </p:nvSpPr>
          <p:spPr>
            <a:xfrm>
              <a:off x="7238510" y="4489410"/>
              <a:ext cx="15515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>
                  <a:solidFill>
                    <a:schemeClr val="accent1">
                      <a:lumMod val="75000"/>
                    </a:schemeClr>
                  </a:solidFill>
                </a:rPr>
                <a:t>LEVEL UP</a:t>
              </a:r>
              <a:endParaRPr lang="fr-FR" sz="2800" dirty="0"/>
            </a:p>
          </p:txBody>
        </p:sp>
      </p:grp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C95D34A2-CBA6-F712-A279-1A81B1750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500" y="13740"/>
            <a:ext cx="956945" cy="95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14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arts de la table, vaisselle, assiette&#10;&#10;Description générée automatiquement">
            <a:extLst>
              <a:ext uri="{FF2B5EF4-FFF2-40B4-BE49-F238E27FC236}">
                <a16:creationId xmlns:a16="http://schemas.microsoft.com/office/drawing/2014/main" id="{9612B18D-1C14-C5C6-6913-A07C2BDC2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4" y="144551"/>
            <a:ext cx="2095500" cy="695325"/>
          </a:xfrm>
          <a:prstGeom prst="rect">
            <a:avLst/>
          </a:prstGeom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7B7C3F8-9544-E992-8F53-BD610DDF0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7709"/>
            <a:ext cx="10515600" cy="4351338"/>
          </a:xfrm>
        </p:spPr>
        <p:txBody>
          <a:bodyPr/>
          <a:lstStyle/>
          <a:p>
            <a:r>
              <a:rPr lang="fr-FR" sz="2400" u="sng" dirty="0"/>
              <a:t>Place du stage dans mon projet professionnel: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1</a:t>
            </a:r>
            <a:r>
              <a:rPr lang="fr-FR" sz="2400" baseline="30000" dirty="0"/>
              <a:t>ère</a:t>
            </a:r>
            <a:r>
              <a:rPr lang="fr-FR" sz="2400" dirty="0"/>
              <a:t> expérience professionnelle en robotique &amp; drone (CV).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Vient valider mon envie de travailler dans ce domaine.</a:t>
            </a:r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D89BA1C-51D3-3AA6-62BC-759A9DDDF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15</a:t>
            </a:fld>
            <a:endParaRPr lang="fr-FR"/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87FD7D71-7F58-1409-67CE-8F6134C22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500" y="13740"/>
            <a:ext cx="956945" cy="956945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EE4D460F-B34C-B37C-C7BD-4466D2BF7A37}"/>
              </a:ext>
            </a:extLst>
          </p:cNvPr>
          <p:cNvSpPr txBox="1">
            <a:spLocks/>
          </p:cNvSpPr>
          <p:nvPr/>
        </p:nvSpPr>
        <p:spPr>
          <a:xfrm>
            <a:off x="838200" y="91720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V. </a:t>
            </a:r>
            <a:r>
              <a:rPr lang="fr-FR" sz="4000"/>
              <a:t>Conclusion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621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arts de la table, vaisselle, assiette&#10;&#10;Description générée automatiquement">
            <a:extLst>
              <a:ext uri="{FF2B5EF4-FFF2-40B4-BE49-F238E27FC236}">
                <a16:creationId xmlns:a16="http://schemas.microsoft.com/office/drawing/2014/main" id="{61F71289-4CCB-BB70-3960-9F6C19607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4" y="144551"/>
            <a:ext cx="2095500" cy="695325"/>
          </a:xfrm>
          <a:prstGeom prst="rect">
            <a:avLst/>
          </a:prstGeom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C2E48219-74F9-A2F4-213C-1F8136B16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7709"/>
            <a:ext cx="10515600" cy="4351338"/>
          </a:xfrm>
        </p:spPr>
        <p:txBody>
          <a:bodyPr>
            <a:normAutofit/>
          </a:bodyPr>
          <a:lstStyle/>
          <a:p>
            <a:r>
              <a:rPr lang="fr-FR" sz="2400" u="sng" dirty="0"/>
              <a:t>Idées de développements ultérieurs: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Nouvel organe pour la liaison pivot.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Miniaturisation du dispositif.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Tests de l’impact de la forme des hélices.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Butée mécanique, protections et bouton d’arrêt d’urgence.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Ajout d’un nouvel axe de rotation.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78D1999-D223-C073-D301-A412F7ABD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16</a:t>
            </a:fld>
            <a:endParaRPr lang="fr-FR"/>
          </a:p>
        </p:txBody>
      </p:sp>
      <p:pic>
        <p:nvPicPr>
          <p:cNvPr id="11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863F3B70-55D6-5776-BCB4-18F41F04BB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500" y="13740"/>
            <a:ext cx="956945" cy="956945"/>
          </a:xfrm>
          <a:prstGeom prst="rect">
            <a:avLst/>
          </a:prstGeom>
        </p:spPr>
      </p:pic>
      <p:sp>
        <p:nvSpPr>
          <p:cNvPr id="14" name="Titre 1">
            <a:extLst>
              <a:ext uri="{FF2B5EF4-FFF2-40B4-BE49-F238E27FC236}">
                <a16:creationId xmlns:a16="http://schemas.microsoft.com/office/drawing/2014/main" id="{9E293357-ADD1-3FB0-3B50-F6E54F3576C7}"/>
              </a:ext>
            </a:extLst>
          </p:cNvPr>
          <p:cNvSpPr txBox="1">
            <a:spLocks/>
          </p:cNvSpPr>
          <p:nvPr/>
        </p:nvSpPr>
        <p:spPr>
          <a:xfrm>
            <a:off x="838200" y="91720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V. </a:t>
            </a:r>
            <a:r>
              <a:rPr lang="fr-FR" sz="4000"/>
              <a:t>Conclusion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27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837A0580-7CFA-4334-DF49-611B4F50B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500" y="13740"/>
            <a:ext cx="956945" cy="956945"/>
          </a:xfrm>
          <a:prstGeom prst="rect">
            <a:avLst/>
          </a:prstGeom>
        </p:spPr>
      </p:pic>
      <p:pic>
        <p:nvPicPr>
          <p:cNvPr id="4" name="Image 3" descr="Une image contenant texte, arts de la table, vaisselle, assiette&#10;&#10;Description générée automatiquement">
            <a:extLst>
              <a:ext uri="{FF2B5EF4-FFF2-40B4-BE49-F238E27FC236}">
                <a16:creationId xmlns:a16="http://schemas.microsoft.com/office/drawing/2014/main" id="{FB4B4E88-0449-92A3-B4B2-7446CC3A4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4" y="144551"/>
            <a:ext cx="2095500" cy="69532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FD16AFE-997C-A398-46A4-1F3CF1C5D318}"/>
              </a:ext>
            </a:extLst>
          </p:cNvPr>
          <p:cNvSpPr txBox="1"/>
          <p:nvPr/>
        </p:nvSpPr>
        <p:spPr>
          <a:xfrm>
            <a:off x="1064833" y="3044279"/>
            <a:ext cx="10062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solidFill>
                  <a:schemeClr val="accent1">
                    <a:lumMod val="75000"/>
                  </a:schemeClr>
                </a:solidFill>
              </a:rPr>
              <a:t>JE VOUS REMERCIE DE VOTRE ATTENTION !</a:t>
            </a:r>
          </a:p>
        </p:txBody>
      </p:sp>
    </p:spTree>
    <p:extLst>
      <p:ext uri="{BB962C8B-B14F-4D97-AF65-F5344CB8AC3E}">
        <p14:creationId xmlns:p14="http://schemas.microsoft.com/office/powerpoint/2010/main" val="3025542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562B71F-F800-5025-3E79-00CCCC466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2</a:t>
            </a:fld>
            <a:endParaRPr lang="fr-FR" dirty="0"/>
          </a:p>
        </p:txBody>
      </p:sp>
      <p:pic>
        <p:nvPicPr>
          <p:cNvPr id="3" name="Image 2" descr="Une image contenant texte, arts de la table, vaisselle, assiette&#10;&#10;Description générée automatiquement">
            <a:extLst>
              <a:ext uri="{FF2B5EF4-FFF2-40B4-BE49-F238E27FC236}">
                <a16:creationId xmlns:a16="http://schemas.microsoft.com/office/drawing/2014/main" id="{4215B97C-B2AB-5F94-F53C-56F11BF77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4" y="144551"/>
            <a:ext cx="2095500" cy="695325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CE955C85-905A-C06A-4B98-031F91478D94}"/>
              </a:ext>
            </a:extLst>
          </p:cNvPr>
          <p:cNvSpPr txBox="1">
            <a:spLocks/>
          </p:cNvSpPr>
          <p:nvPr/>
        </p:nvSpPr>
        <p:spPr>
          <a:xfrm>
            <a:off x="990600" y="1069609"/>
            <a:ext cx="2461727" cy="6953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Sommaire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C39B09CD-CEFC-5647-E09B-1EC32B9C97BE}"/>
              </a:ext>
            </a:extLst>
          </p:cNvPr>
          <p:cNvSpPr txBox="1">
            <a:spLocks/>
          </p:cNvSpPr>
          <p:nvPr/>
        </p:nvSpPr>
        <p:spPr>
          <a:xfrm>
            <a:off x="838200" y="2377709"/>
            <a:ext cx="4368282" cy="22875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romanUcPeriod"/>
            </a:pPr>
            <a:r>
              <a:rPr lang="fr-FR" sz="2400" dirty="0" err="1"/>
              <a:t>Working</a:t>
            </a:r>
            <a:r>
              <a:rPr lang="fr-FR" sz="2400" dirty="0"/>
              <a:t> </a:t>
            </a:r>
            <a:r>
              <a:rPr lang="fr-FR" sz="2400" dirty="0" err="1"/>
              <a:t>environment</a:t>
            </a:r>
            <a:endParaRPr lang="fr-FR" sz="2400" dirty="0"/>
          </a:p>
          <a:p>
            <a:pPr marL="514350" indent="-514350">
              <a:buFont typeface="+mj-lt"/>
              <a:buAutoNum type="romanUcPeriod"/>
            </a:pPr>
            <a:r>
              <a:rPr lang="fr-FR" sz="2400" dirty="0"/>
              <a:t>Mise en contexte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2400" dirty="0"/>
              <a:t>L’Interface Homme Machine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2400" dirty="0"/>
              <a:t>Apports Matériels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2400" dirty="0"/>
              <a:t>Conclusion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8032AA9F-4661-FDCA-C7D1-E5F4BC9822A7}"/>
              </a:ext>
            </a:extLst>
          </p:cNvPr>
          <p:cNvSpPr txBox="1">
            <a:spLocks/>
          </p:cNvSpPr>
          <p:nvPr/>
        </p:nvSpPr>
        <p:spPr>
          <a:xfrm>
            <a:off x="10846820" y="2380819"/>
            <a:ext cx="505418" cy="22875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dirty="0"/>
              <a:t>3</a:t>
            </a:r>
          </a:p>
          <a:p>
            <a:pPr marL="0" indent="0">
              <a:buNone/>
            </a:pPr>
            <a:r>
              <a:rPr lang="fr-FR" sz="2400" dirty="0"/>
              <a:t>6</a:t>
            </a:r>
          </a:p>
          <a:p>
            <a:pPr marL="0" indent="0">
              <a:buNone/>
            </a:pPr>
            <a:r>
              <a:rPr lang="fr-FR" sz="2400" dirty="0"/>
              <a:t>8</a:t>
            </a:r>
          </a:p>
          <a:p>
            <a:pPr marL="0" indent="0">
              <a:buNone/>
            </a:pPr>
            <a:r>
              <a:rPr lang="fr-FR" sz="2400" dirty="0"/>
              <a:t>13</a:t>
            </a:r>
          </a:p>
          <a:p>
            <a:pPr marL="0" indent="0">
              <a:buNone/>
            </a:pPr>
            <a:r>
              <a:rPr lang="fr-FR" sz="2400" dirty="0"/>
              <a:t>14</a:t>
            </a: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F000E9C-2A1C-58C4-462D-45A61E1F9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500" y="13740"/>
            <a:ext cx="956945" cy="95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02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texte, bâtiment, herbe, plein air&#10;&#10;Description générée automatiquement">
            <a:extLst>
              <a:ext uri="{FF2B5EF4-FFF2-40B4-BE49-F238E27FC236}">
                <a16:creationId xmlns:a16="http://schemas.microsoft.com/office/drawing/2014/main" id="{2C4D8FE5-2DE7-5E4D-BDB3-8947583923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2"/>
          <a:stretch/>
        </p:blipFill>
        <p:spPr>
          <a:xfrm>
            <a:off x="5959151" y="0"/>
            <a:ext cx="6232850" cy="6862143"/>
          </a:xfrm>
          <a:prstGeom prst="rect">
            <a:avLst/>
          </a:prstGeom>
        </p:spPr>
      </p:pic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99DC381A-4E9A-EEE0-5766-4194B4C6E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500" y="13740"/>
            <a:ext cx="956945" cy="956945"/>
          </a:xfrm>
          <a:prstGeom prst="rect">
            <a:avLst/>
          </a:prstGeom>
        </p:spPr>
      </p:pic>
      <p:pic>
        <p:nvPicPr>
          <p:cNvPr id="4" name="Image 3" descr="Une image contenant texte, arts de la table, vaisselle, assiette&#10;&#10;Description générée automatiquement">
            <a:extLst>
              <a:ext uri="{FF2B5EF4-FFF2-40B4-BE49-F238E27FC236}">
                <a16:creationId xmlns:a16="http://schemas.microsoft.com/office/drawing/2014/main" id="{A45D33CD-7C64-869A-00D9-CC1EFE4E5D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4" y="144551"/>
            <a:ext cx="2095500" cy="695325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A35A0483-D8FC-C638-2047-F1B67F40E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7209"/>
            <a:ext cx="10515600" cy="1325563"/>
          </a:xfrm>
        </p:spPr>
        <p:txBody>
          <a:bodyPr/>
          <a:lstStyle/>
          <a:p>
            <a:r>
              <a:rPr lang="en-US" dirty="0"/>
              <a:t>I. </a:t>
            </a:r>
            <a:r>
              <a:rPr lang="en-US" sz="4000" dirty="0"/>
              <a:t>Working environment</a:t>
            </a:r>
            <a:endParaRPr 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0E46EEC-CA22-195B-1880-4A9E7D558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3</a:t>
            </a:fld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701BF9C1-7683-5B90-88B5-D73F3828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7709"/>
            <a:ext cx="5120951" cy="4351338"/>
          </a:xfrm>
        </p:spPr>
        <p:txBody>
          <a:bodyPr/>
          <a:lstStyle/>
          <a:p>
            <a:r>
              <a:rPr lang="en-US" sz="2400" u="sng" dirty="0"/>
              <a:t>The school Efrei Paris :</a:t>
            </a:r>
            <a:r>
              <a:rPr lang="en-US" sz="2400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Originally named “French school of radio electricity, electronics and informatics” (1936).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Delivers Engineer Titles since 1957.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Part of the university Paris-Panthéon-</a:t>
            </a:r>
            <a:r>
              <a:rPr lang="en-US" sz="2400" dirty="0" err="1"/>
              <a:t>Assas</a:t>
            </a:r>
            <a:r>
              <a:rPr lang="en-US" sz="2400" dirty="0"/>
              <a:t> since 2022.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Campuses in the Parisian area &amp; Bordeaux.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070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sol, intérieur, meubles, espace&#10;&#10;Description générée automatiquement">
            <a:extLst>
              <a:ext uri="{FF2B5EF4-FFF2-40B4-BE49-F238E27FC236}">
                <a16:creationId xmlns:a16="http://schemas.microsoft.com/office/drawing/2014/main" id="{68371A62-3011-FBE4-FEA0-A60D0B16C2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93" r="5670"/>
          <a:stretch/>
        </p:blipFill>
        <p:spPr>
          <a:xfrm>
            <a:off x="5959150" y="0"/>
            <a:ext cx="6232850" cy="6858000"/>
          </a:xfrm>
          <a:prstGeom prst="rect">
            <a:avLst/>
          </a:prstGeom>
        </p:spPr>
      </p:pic>
      <p:pic>
        <p:nvPicPr>
          <p:cNvPr id="4" name="Image 3" descr="Une image contenant texte, arts de la table, vaisselle, assiette&#10;&#10;Description générée automatiquement">
            <a:extLst>
              <a:ext uri="{FF2B5EF4-FFF2-40B4-BE49-F238E27FC236}">
                <a16:creationId xmlns:a16="http://schemas.microsoft.com/office/drawing/2014/main" id="{4211B682-6888-3ADD-C5CA-4453E62F9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4" y="144551"/>
            <a:ext cx="2095500" cy="695325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500252BB-A0EA-11F6-E277-2AAC303F2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7209"/>
            <a:ext cx="10515600" cy="1325563"/>
          </a:xfrm>
        </p:spPr>
        <p:txBody>
          <a:bodyPr/>
          <a:lstStyle/>
          <a:p>
            <a:r>
              <a:rPr lang="en-US" dirty="0"/>
              <a:t>I. </a:t>
            </a:r>
            <a:r>
              <a:rPr lang="en-US" sz="4000" dirty="0"/>
              <a:t>Working environment</a:t>
            </a:r>
            <a:endParaRPr lang="en-US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332033E-9C2C-04FF-22A5-11D6AAE37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7709"/>
            <a:ext cx="5120950" cy="4351338"/>
          </a:xfrm>
        </p:spPr>
        <p:txBody>
          <a:bodyPr/>
          <a:lstStyle/>
          <a:p>
            <a:r>
              <a:rPr lang="en-US" sz="2400" u="sng" dirty="0"/>
              <a:t>The Innovation’Lab:</a:t>
            </a:r>
            <a:r>
              <a:rPr lang="en-US" sz="2400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Entity of Efrei Paris since 2021 (from the building’s construction).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Workspace delivering tools for school or personal projects.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Tools : 3D Printers &amp; Laser-cutting machine.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Opportunities to make your projects from scratch.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464E3C6-6755-5FB2-9737-D62370F9D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4</a:t>
            </a:fld>
            <a:endParaRPr lang="fr-FR"/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FD213DFF-D8A8-0447-7003-D7762D059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500" y="13740"/>
            <a:ext cx="956945" cy="95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9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intérieur, acier, métro&#10;&#10;Description générée automatiquement">
            <a:extLst>
              <a:ext uri="{FF2B5EF4-FFF2-40B4-BE49-F238E27FC236}">
                <a16:creationId xmlns:a16="http://schemas.microsoft.com/office/drawing/2014/main" id="{5C17A2FA-1E6F-548F-4393-9B889A95AE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5" r="21906"/>
          <a:stretch/>
        </p:blipFill>
        <p:spPr>
          <a:xfrm>
            <a:off x="5959151" y="0"/>
            <a:ext cx="6232850" cy="6858000"/>
          </a:xfrm>
          <a:prstGeom prst="rect">
            <a:avLst/>
          </a:prstGeom>
        </p:spPr>
      </p:pic>
      <p:pic>
        <p:nvPicPr>
          <p:cNvPr id="4" name="Image 3" descr="Une image contenant texte, arts de la table, vaisselle, assiette&#10;&#10;Description générée automatiquement">
            <a:extLst>
              <a:ext uri="{FF2B5EF4-FFF2-40B4-BE49-F238E27FC236}">
                <a16:creationId xmlns:a16="http://schemas.microsoft.com/office/drawing/2014/main" id="{E2DBADC1-B2B7-AC43-7AB5-40232BE19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4" y="144551"/>
            <a:ext cx="2095500" cy="695325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87D11905-50B7-F882-61A3-E71B2F078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7209"/>
            <a:ext cx="10515600" cy="1325563"/>
          </a:xfrm>
        </p:spPr>
        <p:txBody>
          <a:bodyPr/>
          <a:lstStyle/>
          <a:p>
            <a:r>
              <a:rPr lang="en-US" dirty="0"/>
              <a:t>I. </a:t>
            </a:r>
            <a:r>
              <a:rPr lang="en-US" sz="4000" dirty="0"/>
              <a:t>Working environment</a:t>
            </a:r>
            <a:endParaRPr lang="en-US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EB770754-E866-C262-C27E-B42456CD9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7709"/>
            <a:ext cx="5120951" cy="4351338"/>
          </a:xfrm>
        </p:spPr>
        <p:txBody>
          <a:bodyPr/>
          <a:lstStyle/>
          <a:p>
            <a:r>
              <a:rPr lang="en-US" sz="2400" u="sng" dirty="0"/>
              <a:t>Members of the Drone Bench project:</a:t>
            </a:r>
            <a:r>
              <a:rPr lang="en-US" sz="2400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Mr. GRIOT, manager of the I’Lab.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Mrs. CONTEVILLE, teacher-researcher and head teacher of </a:t>
            </a:r>
            <a:r>
              <a:rPr lang="en-US" sz="2400" dirty="0" err="1"/>
              <a:t>Efrei’s</a:t>
            </a:r>
            <a:r>
              <a:rPr lang="en-US" sz="2400" dirty="0"/>
              <a:t> major Robotics Systems &amp; Drones.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Mr. N’DO, former intern who worked on this project during his M1 internship during 2021/2022.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I : Julien PANNIER, M1 intern who continued working on the Drone Bench (2022/2023). 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B4AE87C-6383-FC6D-8488-9CCF353E7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5</a:t>
            </a:fld>
            <a:endParaRPr lang="fr-FR"/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ADEFA82A-A373-5875-5527-9FB42CB3F7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500" y="13740"/>
            <a:ext cx="956945" cy="95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65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AD3B29-8D7C-B112-A823-9DB7E9807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7209"/>
            <a:ext cx="10515600" cy="1325563"/>
          </a:xfrm>
        </p:spPr>
        <p:txBody>
          <a:bodyPr/>
          <a:lstStyle/>
          <a:p>
            <a:r>
              <a:rPr lang="fr-FR" dirty="0"/>
              <a:t>II. </a:t>
            </a:r>
            <a:r>
              <a:rPr lang="fr-FR" sz="4000" dirty="0"/>
              <a:t>Mise en contexte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747795-81E4-3871-64E8-55F5A5C7A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7709"/>
            <a:ext cx="10515600" cy="4351338"/>
          </a:xfrm>
        </p:spPr>
        <p:txBody>
          <a:bodyPr>
            <a:normAutofit/>
          </a:bodyPr>
          <a:lstStyle/>
          <a:p>
            <a:r>
              <a:rPr lang="fr-FR" sz="2400" u="sng" dirty="0"/>
              <a:t>Besoin :</a:t>
            </a:r>
            <a:r>
              <a:rPr lang="fr-FR" sz="2400" dirty="0"/>
              <a:t> Pouvoir fabriquer du matériel pédagogique adaptable et réparable, à faible coût.</a:t>
            </a:r>
          </a:p>
          <a:p>
            <a:r>
              <a:rPr lang="fr-FR" sz="2400" u="sng" dirty="0"/>
              <a:t>Idée :</a:t>
            </a:r>
            <a:r>
              <a:rPr lang="fr-FR" sz="2400" dirty="0"/>
              <a:t> Développer un dispositif pluridisciplinaire via les outils mis à disposition par l’I’LAB.</a:t>
            </a:r>
          </a:p>
          <a:p>
            <a:r>
              <a:rPr lang="fr-FR" sz="2400" u="sng" dirty="0"/>
              <a:t>Opportunité au sein de la majeure SRD :</a:t>
            </a:r>
            <a:r>
              <a:rPr lang="fr-FR" sz="2400" dirty="0"/>
              <a:t> Maquette permettant de comprendre le fonctionnement d’un drone simplifié, ses composants et son asservissement en position (cours d’automatique et de robotique mobile avancée).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8C229F-000E-3542-EEAE-71D0866CD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6</a:t>
            </a:fld>
            <a:endParaRPr lang="fr-FR"/>
          </a:p>
        </p:txBody>
      </p:sp>
      <p:pic>
        <p:nvPicPr>
          <p:cNvPr id="4" name="Image 3" descr="Une image contenant texte, arts de la table, vaisselle, assiette&#10;&#10;Description générée automatiquement">
            <a:extLst>
              <a:ext uri="{FF2B5EF4-FFF2-40B4-BE49-F238E27FC236}">
                <a16:creationId xmlns:a16="http://schemas.microsoft.com/office/drawing/2014/main" id="{41239C1D-6C57-65A3-BA8F-F2DECE27C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4" y="144551"/>
            <a:ext cx="2095500" cy="695325"/>
          </a:xfrm>
          <a:prstGeom prst="rect">
            <a:avLst/>
          </a:prstGeom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336DDEFB-5949-F74B-0E8F-B040B1B19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500" y="13740"/>
            <a:ext cx="956945" cy="95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16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A50C5FB-1D74-6FAD-AADB-4903E7C74C8A}"/>
              </a:ext>
            </a:extLst>
          </p:cNvPr>
          <p:cNvSpPr txBox="1"/>
          <p:nvPr/>
        </p:nvSpPr>
        <p:spPr>
          <a:xfrm>
            <a:off x="3949490" y="1244799"/>
            <a:ext cx="112914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BRAS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B0DC3F0-EDF2-932C-577E-ACCECFA980DC}"/>
              </a:ext>
            </a:extLst>
          </p:cNvPr>
          <p:cNvSpPr txBox="1"/>
          <p:nvPr/>
        </p:nvSpPr>
        <p:spPr>
          <a:xfrm>
            <a:off x="2734372" y="2412994"/>
            <a:ext cx="46582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µC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899DE1D-6490-1013-D7FE-D5013BF58366}"/>
              </a:ext>
            </a:extLst>
          </p:cNvPr>
          <p:cNvSpPr txBox="1"/>
          <p:nvPr/>
        </p:nvSpPr>
        <p:spPr>
          <a:xfrm>
            <a:off x="5234955" y="2138206"/>
            <a:ext cx="1564978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Moteur</a:t>
            </a:r>
          </a:p>
          <a:p>
            <a:pPr algn="ctr"/>
            <a:r>
              <a:rPr lang="fr-FR" dirty="0"/>
              <a:t>+</a:t>
            </a:r>
          </a:p>
          <a:p>
            <a:pPr algn="ctr"/>
            <a:r>
              <a:rPr lang="fr-FR" dirty="0"/>
              <a:t>Hélices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D9DEB72-85D1-97D4-5D14-4B2504B6AF91}"/>
              </a:ext>
            </a:extLst>
          </p:cNvPr>
          <p:cNvSpPr txBox="1"/>
          <p:nvPr/>
        </p:nvSpPr>
        <p:spPr>
          <a:xfrm>
            <a:off x="991117" y="2048474"/>
            <a:ext cx="595222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IHM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14F1B18-9011-9A3B-E9AC-109909305161}"/>
              </a:ext>
            </a:extLst>
          </p:cNvPr>
          <p:cNvSpPr txBox="1"/>
          <p:nvPr/>
        </p:nvSpPr>
        <p:spPr>
          <a:xfrm>
            <a:off x="675152" y="2414550"/>
            <a:ext cx="1207236" cy="6469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PC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16F9479-C9A9-8D14-C0CA-E38F23AE6E47}"/>
              </a:ext>
            </a:extLst>
          </p:cNvPr>
          <p:cNvSpPr txBox="1"/>
          <p:nvPr/>
        </p:nvSpPr>
        <p:spPr>
          <a:xfrm>
            <a:off x="4038394" y="2412994"/>
            <a:ext cx="58372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ESC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3D5C43E-AA3F-9E16-18A0-4A30F1673CBD}"/>
              </a:ext>
            </a:extLst>
          </p:cNvPr>
          <p:cNvSpPr txBox="1"/>
          <p:nvPr/>
        </p:nvSpPr>
        <p:spPr>
          <a:xfrm>
            <a:off x="5234955" y="4930323"/>
            <a:ext cx="1564978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Centrale inertielle</a:t>
            </a:r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F532BCDE-A0B2-FA35-06D9-7BFD45F92AD5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3200198" y="2597660"/>
            <a:ext cx="8381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8AE6343A-8C64-16C6-88B7-CA21AE7273A4}"/>
              </a:ext>
            </a:extLst>
          </p:cNvPr>
          <p:cNvSpPr txBox="1"/>
          <p:nvPr/>
        </p:nvSpPr>
        <p:spPr>
          <a:xfrm>
            <a:off x="2436042" y="2043662"/>
            <a:ext cx="10624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Firmware</a:t>
            </a:r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DAA26642-B497-AED2-B5AE-15134C70D152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4622117" y="2597660"/>
            <a:ext cx="612838" cy="2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 : en angle 40">
            <a:extLst>
              <a:ext uri="{FF2B5EF4-FFF2-40B4-BE49-F238E27FC236}">
                <a16:creationId xmlns:a16="http://schemas.microsoft.com/office/drawing/2014/main" id="{03B19664-3559-660C-48A4-F8E13F15F41B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>
            <a:off x="2826745" y="2782327"/>
            <a:ext cx="2408211" cy="24711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09EC4932-82B1-2592-1661-6E9BCA58FEDD}"/>
              </a:ext>
            </a:extLst>
          </p:cNvPr>
          <p:cNvSpPr/>
          <p:nvPr/>
        </p:nvSpPr>
        <p:spPr>
          <a:xfrm>
            <a:off x="2431364" y="1745517"/>
            <a:ext cx="4368569" cy="4041440"/>
          </a:xfrm>
          <a:prstGeom prst="roundRect">
            <a:avLst>
              <a:gd name="adj" fmla="val 5053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496911C1-7750-D119-E72C-B2D9337D6151}"/>
              </a:ext>
            </a:extLst>
          </p:cNvPr>
          <p:cNvSpPr txBox="1"/>
          <p:nvPr/>
        </p:nvSpPr>
        <p:spPr>
          <a:xfrm>
            <a:off x="930733" y="1735885"/>
            <a:ext cx="720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Python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4C20050E-350F-7F1C-DD17-373A30146E3F}"/>
              </a:ext>
            </a:extLst>
          </p:cNvPr>
          <p:cNvSpPr txBox="1"/>
          <p:nvPr/>
        </p:nvSpPr>
        <p:spPr>
          <a:xfrm>
            <a:off x="2826744" y="1745516"/>
            <a:ext cx="281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BBABE72C-3E19-455F-1C70-C98540B147FE}"/>
              </a:ext>
            </a:extLst>
          </p:cNvPr>
          <p:cNvSpPr txBox="1"/>
          <p:nvPr/>
        </p:nvSpPr>
        <p:spPr>
          <a:xfrm>
            <a:off x="1849466" y="2564759"/>
            <a:ext cx="6113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rgbClr val="FF0000"/>
                </a:solidFill>
              </a:rPr>
              <a:t>UART</a:t>
            </a:r>
          </a:p>
          <a:p>
            <a:pPr algn="ctr"/>
            <a:r>
              <a:rPr lang="fr-FR" sz="1400" i="1" dirty="0">
                <a:solidFill>
                  <a:srgbClr val="FF0000"/>
                </a:solidFill>
              </a:rPr>
              <a:t>over</a:t>
            </a:r>
          </a:p>
          <a:p>
            <a:pPr algn="ctr"/>
            <a:r>
              <a:rPr lang="fr-FR" sz="1400" i="1" dirty="0">
                <a:solidFill>
                  <a:srgbClr val="FF0000"/>
                </a:solidFill>
              </a:rPr>
              <a:t>USB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1D0AFEF9-54DB-5C86-200E-C17B8E9BA6C8}"/>
              </a:ext>
            </a:extLst>
          </p:cNvPr>
          <p:cNvSpPr txBox="1"/>
          <p:nvPr/>
        </p:nvSpPr>
        <p:spPr>
          <a:xfrm>
            <a:off x="3392853" y="2564759"/>
            <a:ext cx="452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rgbClr val="FF0000"/>
                </a:solidFill>
              </a:rPr>
              <a:t>I2C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524DA892-2FB0-C63E-1012-DA3C00D291C5}"/>
              </a:ext>
            </a:extLst>
          </p:cNvPr>
          <p:cNvSpPr txBox="1"/>
          <p:nvPr/>
        </p:nvSpPr>
        <p:spPr>
          <a:xfrm>
            <a:off x="5234955" y="3811263"/>
            <a:ext cx="156497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Potentiomètre</a:t>
            </a:r>
          </a:p>
        </p:txBody>
      </p:sp>
      <p:cxnSp>
        <p:nvCxnSpPr>
          <p:cNvPr id="84" name="Connecteur : en angle 83">
            <a:extLst>
              <a:ext uri="{FF2B5EF4-FFF2-40B4-BE49-F238E27FC236}">
                <a16:creationId xmlns:a16="http://schemas.microsoft.com/office/drawing/2014/main" id="{37666535-936D-1F90-F05E-38AEF4B9C6E8}"/>
              </a:ext>
            </a:extLst>
          </p:cNvPr>
          <p:cNvCxnSpPr>
            <a:cxnSpLocks/>
            <a:stCxn id="74" idx="1"/>
            <a:endCxn id="7" idx="2"/>
          </p:cNvCxnSpPr>
          <p:nvPr/>
        </p:nvCxnSpPr>
        <p:spPr>
          <a:xfrm rot="10800000">
            <a:off x="2967285" y="2782327"/>
            <a:ext cx="2267670" cy="12136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>
            <a:extLst>
              <a:ext uri="{FF2B5EF4-FFF2-40B4-BE49-F238E27FC236}">
                <a16:creationId xmlns:a16="http://schemas.microsoft.com/office/drawing/2014/main" id="{E1EEB079-3DD9-CAD0-1DB9-020A81526899}"/>
              </a:ext>
            </a:extLst>
          </p:cNvPr>
          <p:cNvSpPr txBox="1"/>
          <p:nvPr/>
        </p:nvSpPr>
        <p:spPr>
          <a:xfrm>
            <a:off x="4622118" y="3733725"/>
            <a:ext cx="532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rgbClr val="7030A0"/>
                </a:solidFill>
              </a:rPr>
              <a:t>ADC</a:t>
            </a: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19B397FA-50EB-1DBE-35E4-CF182F1DB3DE}"/>
              </a:ext>
            </a:extLst>
          </p:cNvPr>
          <p:cNvSpPr txBox="1"/>
          <p:nvPr/>
        </p:nvSpPr>
        <p:spPr>
          <a:xfrm>
            <a:off x="4662106" y="4992900"/>
            <a:ext cx="452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rgbClr val="FF0000"/>
                </a:solidFill>
              </a:rPr>
              <a:t>I2C</a:t>
            </a: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964BC40A-A9CB-81F4-6221-C409DF998526}"/>
              </a:ext>
            </a:extLst>
          </p:cNvPr>
          <p:cNvSpPr txBox="1"/>
          <p:nvPr/>
        </p:nvSpPr>
        <p:spPr>
          <a:xfrm>
            <a:off x="4616720" y="2564759"/>
            <a:ext cx="6128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chemeClr val="accent6"/>
                </a:solidFill>
              </a:rPr>
              <a:t>PWM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62415688-6DD2-657D-42CE-E5EFDCCEACC3}"/>
              </a:ext>
            </a:extLst>
          </p:cNvPr>
          <p:cNvSpPr/>
          <p:nvPr/>
        </p:nvSpPr>
        <p:spPr>
          <a:xfrm>
            <a:off x="6928980" y="2412994"/>
            <a:ext cx="373669" cy="3693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EA92074-7182-D08D-7090-473050E4AC3D}"/>
              </a:ext>
            </a:extLst>
          </p:cNvPr>
          <p:cNvSpPr/>
          <p:nvPr/>
        </p:nvSpPr>
        <p:spPr>
          <a:xfrm>
            <a:off x="6928980" y="3811263"/>
            <a:ext cx="373669" cy="3693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7A73389-6B45-60BD-9634-60945AD5611D}"/>
              </a:ext>
            </a:extLst>
          </p:cNvPr>
          <p:cNvSpPr/>
          <p:nvPr/>
        </p:nvSpPr>
        <p:spPr>
          <a:xfrm>
            <a:off x="6928980" y="5066058"/>
            <a:ext cx="373669" cy="3693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2B8B9C36-DFDD-EAFF-0FE9-15409C9C2CE4}"/>
              </a:ext>
            </a:extLst>
          </p:cNvPr>
          <p:cNvSpPr/>
          <p:nvPr/>
        </p:nvSpPr>
        <p:spPr>
          <a:xfrm>
            <a:off x="3034823" y="2815227"/>
            <a:ext cx="373669" cy="3693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pic>
        <p:nvPicPr>
          <p:cNvPr id="26" name="Image 25" descr="Une image contenant texte, arts de la table, vaisselle, assiette&#10;&#10;Description générée automatiquement">
            <a:extLst>
              <a:ext uri="{FF2B5EF4-FFF2-40B4-BE49-F238E27FC236}">
                <a16:creationId xmlns:a16="http://schemas.microsoft.com/office/drawing/2014/main" id="{0F677D94-3A3F-80AD-5D02-FC4F832E0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4" y="144551"/>
            <a:ext cx="2095500" cy="695325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CDBEA4F8-A3DB-628A-B749-2F5565AB4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816" y="1062678"/>
            <a:ext cx="4456283" cy="534208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5" name="Ellipse 34">
            <a:extLst>
              <a:ext uri="{FF2B5EF4-FFF2-40B4-BE49-F238E27FC236}">
                <a16:creationId xmlns:a16="http://schemas.microsoft.com/office/drawing/2014/main" id="{FCF6DA22-8259-39AF-AC64-9C19D970A5E2}"/>
              </a:ext>
            </a:extLst>
          </p:cNvPr>
          <p:cNvSpPr/>
          <p:nvPr/>
        </p:nvSpPr>
        <p:spPr>
          <a:xfrm>
            <a:off x="9817454" y="2815162"/>
            <a:ext cx="488719" cy="44510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F974702-361D-5715-0C8F-BA2A3A4EFC0C}"/>
              </a:ext>
            </a:extLst>
          </p:cNvPr>
          <p:cNvSpPr txBox="1"/>
          <p:nvPr/>
        </p:nvSpPr>
        <p:spPr>
          <a:xfrm>
            <a:off x="8676723" y="2195427"/>
            <a:ext cx="324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5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5D9B4EEA-195B-4BE7-F732-D397F39CBC41}"/>
              </a:ext>
            </a:extLst>
          </p:cNvPr>
          <p:cNvSpPr/>
          <p:nvPr/>
        </p:nvSpPr>
        <p:spPr>
          <a:xfrm>
            <a:off x="10094006" y="4813267"/>
            <a:ext cx="684115" cy="62210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v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0913FCD3-2406-EE5E-51F0-A2C5A233DDCA}"/>
              </a:ext>
            </a:extLst>
          </p:cNvPr>
          <p:cNvSpPr/>
          <p:nvPr/>
        </p:nvSpPr>
        <p:spPr>
          <a:xfrm>
            <a:off x="10061813" y="3288872"/>
            <a:ext cx="342058" cy="27838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3E209BFD-B2E8-6E1B-FABD-9A8B02DB6E88}"/>
              </a:ext>
            </a:extLst>
          </p:cNvPr>
          <p:cNvSpPr/>
          <p:nvPr/>
        </p:nvSpPr>
        <p:spPr>
          <a:xfrm>
            <a:off x="10356727" y="3526507"/>
            <a:ext cx="272311" cy="27838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11351E12-F211-C6EB-401E-CBAA5E9302DE}"/>
              </a:ext>
            </a:extLst>
          </p:cNvPr>
          <p:cNvCxnSpPr>
            <a:cxnSpLocks/>
            <a:endCxn id="39" idx="6"/>
          </p:cNvCxnSpPr>
          <p:nvPr/>
        </p:nvCxnSpPr>
        <p:spPr>
          <a:xfrm flipH="1">
            <a:off x="10629038" y="3597733"/>
            <a:ext cx="626931" cy="67965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D1BD4E8A-A488-CB99-3ADE-554E5EA4EFBD}"/>
              </a:ext>
            </a:extLst>
          </p:cNvPr>
          <p:cNvCxnSpPr>
            <a:cxnSpLocks/>
            <a:endCxn id="38" idx="3"/>
          </p:cNvCxnSpPr>
          <p:nvPr/>
        </p:nvCxnSpPr>
        <p:spPr>
          <a:xfrm flipV="1">
            <a:off x="9755957" y="3526487"/>
            <a:ext cx="355949" cy="546469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95617584-B141-E017-7043-77D166935073}"/>
              </a:ext>
            </a:extLst>
          </p:cNvPr>
          <p:cNvCxnSpPr>
            <a:cxnSpLocks/>
            <a:endCxn id="37" idx="7"/>
          </p:cNvCxnSpPr>
          <p:nvPr/>
        </p:nvCxnSpPr>
        <p:spPr>
          <a:xfrm flipH="1">
            <a:off x="10677935" y="4606111"/>
            <a:ext cx="325353" cy="29826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F1724885-C21E-30CD-E9A4-362D79A2120A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8927063" y="2412994"/>
            <a:ext cx="961962" cy="4673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BF217EE3-20EB-E652-F4B4-C1F269A99C9F}"/>
              </a:ext>
            </a:extLst>
          </p:cNvPr>
          <p:cNvSpPr txBox="1"/>
          <p:nvPr/>
        </p:nvSpPr>
        <p:spPr>
          <a:xfrm>
            <a:off x="9540896" y="4017908"/>
            <a:ext cx="324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4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1827CF52-1D9E-8252-B525-ECE9811F1799}"/>
              </a:ext>
            </a:extLst>
          </p:cNvPr>
          <p:cNvSpPr txBox="1"/>
          <p:nvPr/>
        </p:nvSpPr>
        <p:spPr>
          <a:xfrm>
            <a:off x="11230627" y="3320399"/>
            <a:ext cx="324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3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F37C502E-6F2A-9515-37EF-8049D064A0DF}"/>
              </a:ext>
            </a:extLst>
          </p:cNvPr>
          <p:cNvSpPr txBox="1"/>
          <p:nvPr/>
        </p:nvSpPr>
        <p:spPr>
          <a:xfrm>
            <a:off x="10919997" y="4280709"/>
            <a:ext cx="324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1</a:t>
            </a:r>
          </a:p>
        </p:txBody>
      </p: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91477DEA-3A70-817C-E033-1E4D7A52C88E}"/>
              </a:ext>
            </a:extLst>
          </p:cNvPr>
          <p:cNvCxnSpPr>
            <a:cxnSpLocks/>
            <a:endCxn id="62" idx="6"/>
          </p:cNvCxnSpPr>
          <p:nvPr/>
        </p:nvCxnSpPr>
        <p:spPr>
          <a:xfrm flipH="1" flipV="1">
            <a:off x="10615684" y="4118784"/>
            <a:ext cx="522781" cy="33236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id="{0560EE50-3426-D4F9-6DC2-94901787395B}"/>
              </a:ext>
            </a:extLst>
          </p:cNvPr>
          <p:cNvSpPr txBox="1"/>
          <p:nvPr/>
        </p:nvSpPr>
        <p:spPr>
          <a:xfrm>
            <a:off x="11118109" y="3965939"/>
            <a:ext cx="324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2</a:t>
            </a: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A8CDC7BE-A27F-C41F-A3F6-433F5EB34960}"/>
              </a:ext>
            </a:extLst>
          </p:cNvPr>
          <p:cNvSpPr/>
          <p:nvPr/>
        </p:nvSpPr>
        <p:spPr>
          <a:xfrm>
            <a:off x="10214984" y="3843877"/>
            <a:ext cx="400700" cy="54981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09AE3166-E8AD-AEB2-549F-1ADDEC089C08}"/>
              </a:ext>
            </a:extLst>
          </p:cNvPr>
          <p:cNvSpPr/>
          <p:nvPr/>
        </p:nvSpPr>
        <p:spPr>
          <a:xfrm>
            <a:off x="4143420" y="2808968"/>
            <a:ext cx="373669" cy="3693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67EB59D8-E077-BAB4-D7DA-D27317A1BC1E}"/>
              </a:ext>
            </a:extLst>
          </p:cNvPr>
          <p:cNvSpPr txBox="1"/>
          <p:nvPr/>
        </p:nvSpPr>
        <p:spPr>
          <a:xfrm>
            <a:off x="546705" y="5786957"/>
            <a:ext cx="34220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1" dirty="0">
                <a:latin typeface="Times New Roman" panose="02020603050405020304" pitchFamily="18" charset="0"/>
                <a:ea typeface="Yu Mincho" panose="02020400000000000000" pitchFamily="18" charset="-128"/>
              </a:rPr>
              <a:t>IHM : Interface Homme Machine</a:t>
            </a:r>
          </a:p>
          <a:p>
            <a:r>
              <a:rPr lang="fr-FR" i="1" dirty="0">
                <a:latin typeface="Times New Roman" panose="02020603050405020304" pitchFamily="18" charset="0"/>
                <a:ea typeface="Yu Mincho" panose="02020400000000000000" pitchFamily="18" charset="-128"/>
              </a:rPr>
              <a:t>µC : Microcontrôleur</a:t>
            </a:r>
          </a:p>
          <a:p>
            <a:r>
              <a:rPr lang="fr-FR" sz="1800" i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ESC : Electronic Speed Controller</a:t>
            </a:r>
            <a:endParaRPr lang="fr-FR" dirty="0"/>
          </a:p>
        </p:txBody>
      </p:sp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09746B64-DE54-5D55-B88A-2FF8E5807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7</a:t>
            </a:fld>
            <a:endParaRPr lang="fr-FR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06F88DC2-AE88-CA93-CF6F-8798B39B6340}"/>
              </a:ext>
            </a:extLst>
          </p:cNvPr>
          <p:cNvSpPr txBox="1">
            <a:spLocks/>
          </p:cNvSpPr>
          <p:nvPr/>
        </p:nvSpPr>
        <p:spPr>
          <a:xfrm>
            <a:off x="2886849" y="423198"/>
            <a:ext cx="4456284" cy="64633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/>
              <a:t>II. </a:t>
            </a:r>
            <a:r>
              <a:rPr lang="fr-FR" sz="4300" dirty="0"/>
              <a:t>Mise en contexte</a:t>
            </a:r>
          </a:p>
        </p:txBody>
      </p:sp>
      <p:pic>
        <p:nvPicPr>
          <p:cNvPr id="21" name="Image 20" descr="Une image contenant texte&#10;&#10;Description générée automatiquement">
            <a:extLst>
              <a:ext uri="{FF2B5EF4-FFF2-40B4-BE49-F238E27FC236}">
                <a16:creationId xmlns:a16="http://schemas.microsoft.com/office/drawing/2014/main" id="{183B0D72-AC5A-B54F-59A6-3C3BAB03D5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500" y="13740"/>
            <a:ext cx="956945" cy="956945"/>
          </a:xfrm>
          <a:prstGeom prst="rect">
            <a:avLst/>
          </a:prstGeom>
        </p:spPr>
      </p:pic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F9620356-52E3-0CDF-3E06-FB0533DD34D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889113" y="2597660"/>
            <a:ext cx="84525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age 32" descr="Une image contenant circuit, Appareils électroniques&#10;&#10;Description générée automatiquement">
            <a:extLst>
              <a:ext uri="{FF2B5EF4-FFF2-40B4-BE49-F238E27FC236}">
                <a16:creationId xmlns:a16="http://schemas.microsoft.com/office/drawing/2014/main" id="{84F0DA3B-A178-8995-729A-00DE2F6564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" t="16984" r="42000" b="18435"/>
          <a:stretch/>
        </p:blipFill>
        <p:spPr>
          <a:xfrm rot="16200000">
            <a:off x="7415722" y="4567019"/>
            <a:ext cx="1948579" cy="1718208"/>
          </a:xfrm>
          <a:prstGeom prst="rect">
            <a:avLst/>
          </a:prstGeom>
        </p:spPr>
      </p:pic>
      <p:pic>
        <p:nvPicPr>
          <p:cNvPr id="44" name="Image 43" descr="Une image contenant métal&#10;&#10;Description générée automatiquement">
            <a:extLst>
              <a:ext uri="{FF2B5EF4-FFF2-40B4-BE49-F238E27FC236}">
                <a16:creationId xmlns:a16="http://schemas.microsoft.com/office/drawing/2014/main" id="{DE42E51C-2397-CD28-94E1-858BFAEA164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" t="46492" r="62633" b="32851"/>
          <a:stretch/>
        </p:blipFill>
        <p:spPr>
          <a:xfrm rot="5400000">
            <a:off x="10754467" y="1549617"/>
            <a:ext cx="1712781" cy="752608"/>
          </a:xfrm>
          <a:prstGeom prst="rect">
            <a:avLst/>
          </a:prstGeom>
        </p:spPr>
      </p:pic>
      <p:pic>
        <p:nvPicPr>
          <p:cNvPr id="51" name="Image 50" descr="Une image contenant Appareils électroniques&#10;&#10;Description générée automatiquement">
            <a:extLst>
              <a:ext uri="{FF2B5EF4-FFF2-40B4-BE49-F238E27FC236}">
                <a16:creationId xmlns:a16="http://schemas.microsoft.com/office/drawing/2014/main" id="{C41F3BF6-1D7E-4C4D-2C6F-4836128334C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81" t="40204" r="43311" b="41171"/>
          <a:stretch/>
        </p:blipFill>
        <p:spPr>
          <a:xfrm rot="5400000">
            <a:off x="7314967" y="1290352"/>
            <a:ext cx="1399588" cy="95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1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7" grpId="0" animBg="1"/>
      <p:bldP spid="54" grpId="0" animBg="1"/>
      <p:bldP spid="35" grpId="0" animBg="1"/>
      <p:bldP spid="36" grpId="0"/>
      <p:bldP spid="37" grpId="0" animBg="1"/>
      <p:bldP spid="38" grpId="0" animBg="1"/>
      <p:bldP spid="39" grpId="0" animBg="1"/>
      <p:bldP spid="56" grpId="0"/>
      <p:bldP spid="57" grpId="0"/>
      <p:bldP spid="58" grpId="0"/>
      <p:bldP spid="61" grpId="0"/>
      <p:bldP spid="62" grpId="0" animBg="1"/>
      <p:bldP spid="6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DFE0CDB-7664-6A30-6264-D5C0D7CDE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7209"/>
            <a:ext cx="10515600" cy="1325563"/>
          </a:xfrm>
        </p:spPr>
        <p:txBody>
          <a:bodyPr/>
          <a:lstStyle/>
          <a:p>
            <a:r>
              <a:rPr lang="fr-FR" dirty="0"/>
              <a:t>III. </a:t>
            </a:r>
            <a:r>
              <a:rPr lang="fr-FR" sz="4000" dirty="0"/>
              <a:t>L’Interface Homme Machine</a:t>
            </a:r>
            <a:endParaRPr lang="fr-FR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09739DA3-6DEF-CE14-5B30-7EFC01A0B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7709"/>
            <a:ext cx="6259286" cy="4351338"/>
          </a:xfrm>
        </p:spPr>
        <p:txBody>
          <a:bodyPr>
            <a:normAutofit/>
          </a:bodyPr>
          <a:lstStyle/>
          <a:p>
            <a:r>
              <a:rPr lang="fr-FR" sz="2400" u="sng" dirty="0"/>
              <a:t>Mission principale :</a:t>
            </a:r>
            <a:r>
              <a:rPr lang="fr-FR" sz="2400" dirty="0"/>
              <a:t> Développer une IHM pour faciliter la communication entre l’utilisateur et le dispositif (plus ergonomique).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Proposer un renseignement de consigne manuel ou bien une suite de consignes (une séquence de vol) en mode asservi (ou non).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sz="2400" dirty="0"/>
              <a:t>Proposer une récupération des mesures effectuées et mettre à disposition des graphiques.</a:t>
            </a:r>
          </a:p>
          <a:p>
            <a:r>
              <a:rPr lang="fr-FR" sz="2400" u="sng" dirty="0"/>
              <a:t>Mission secondaire :</a:t>
            </a:r>
            <a:r>
              <a:rPr lang="fr-FR" sz="2400" dirty="0"/>
              <a:t> Apporter des modifications matérielles au dispositif.</a:t>
            </a:r>
            <a:endParaRPr lang="fr-FR" sz="2400" u="sng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6E54500-916A-1BD5-9E0D-563FDB6A0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8</a:t>
            </a:fld>
            <a:endParaRPr lang="fr-FR"/>
          </a:p>
        </p:txBody>
      </p:sp>
      <p:pic>
        <p:nvPicPr>
          <p:cNvPr id="6" name="Image 5" descr="Une image contenant texte, arts de la table, vaisselle, assiette&#10;&#10;Description générée automatiquement">
            <a:extLst>
              <a:ext uri="{FF2B5EF4-FFF2-40B4-BE49-F238E27FC236}">
                <a16:creationId xmlns:a16="http://schemas.microsoft.com/office/drawing/2014/main" id="{DC14DE64-AA93-296D-C620-974AD50AB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4" y="144551"/>
            <a:ext cx="2095500" cy="695325"/>
          </a:xfrm>
          <a:prstGeom prst="rect">
            <a:avLst/>
          </a:prstGeom>
        </p:spPr>
      </p:pic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35079B13-E6B2-17EA-DADC-CB14171A9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500" y="13740"/>
            <a:ext cx="956945" cy="95694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EBEACEF-4B5B-5580-8043-DC9078F68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4274" y="2415996"/>
            <a:ext cx="4557516" cy="1013004"/>
          </a:xfrm>
          <a:prstGeom prst="rect">
            <a:avLst/>
          </a:prstGeom>
        </p:spPr>
      </p:pic>
      <p:pic>
        <p:nvPicPr>
          <p:cNvPr id="13" name="Image 12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82545FFD-C7E1-5A5E-886F-3C3515FD19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" t="2616" r="818" b="3740"/>
          <a:stretch/>
        </p:blipFill>
        <p:spPr>
          <a:xfrm>
            <a:off x="6627082" y="3602224"/>
            <a:ext cx="5231363" cy="238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4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arts de la table, vaisselle, assiette&#10;&#10;Description générée automatiquement">
            <a:extLst>
              <a:ext uri="{FF2B5EF4-FFF2-40B4-BE49-F238E27FC236}">
                <a16:creationId xmlns:a16="http://schemas.microsoft.com/office/drawing/2014/main" id="{AFA31AE4-8C91-AE6E-EF68-DE55FD505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4" y="144551"/>
            <a:ext cx="2095500" cy="69532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10CEC4F-5593-9464-9D40-6AB50A383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211" y="1351305"/>
            <a:ext cx="1124121" cy="736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A03B4A10-AA2D-7DED-A2BF-8B0882A6D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421" y="1530018"/>
            <a:ext cx="2678307" cy="55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ED808D8-2ED4-8A0E-0DA1-6FFB113E3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200" y="2246224"/>
            <a:ext cx="651634" cy="30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DF314983-F6E9-90C4-30EB-D31919D91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011" y="2352819"/>
            <a:ext cx="194408" cy="55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CAE19A7-E194-CE73-167B-E8D8E1A15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436" y="2793070"/>
            <a:ext cx="1258028" cy="52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26E527E-E148-28C6-23CE-BCA425336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00276" y="3131170"/>
            <a:ext cx="194406" cy="55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1F998206-57DA-D0E4-2409-8E7A85107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800" y="3285097"/>
            <a:ext cx="898713" cy="32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>
            <a:extLst>
              <a:ext uri="{FF2B5EF4-FFF2-40B4-BE49-F238E27FC236}">
                <a16:creationId xmlns:a16="http://schemas.microsoft.com/office/drawing/2014/main" id="{330798B8-5084-4337-B109-509AEF1CA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793" y="3584371"/>
            <a:ext cx="1258028" cy="53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9D583D00-86D2-2434-0CAB-9C1E2EC8C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877" y="3916042"/>
            <a:ext cx="194406" cy="55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>
            <a:extLst>
              <a:ext uri="{FF2B5EF4-FFF2-40B4-BE49-F238E27FC236}">
                <a16:creationId xmlns:a16="http://schemas.microsoft.com/office/drawing/2014/main" id="{7E96B3A7-3197-FD5B-D9E6-C3B285ADC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010" y="4103986"/>
            <a:ext cx="898713" cy="32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6B3E6FBF-EB74-63E5-6A64-57E671185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438" y="4358715"/>
            <a:ext cx="1258028" cy="53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36451E54-B1DB-B91B-2896-66E3BDC60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570" y="127161"/>
            <a:ext cx="6795927" cy="843825"/>
          </a:xfrm>
        </p:spPr>
        <p:txBody>
          <a:bodyPr>
            <a:normAutofit fontScale="90000"/>
          </a:bodyPr>
          <a:lstStyle/>
          <a:p>
            <a:r>
              <a:rPr lang="fr-FR" sz="4900" dirty="0"/>
              <a:t>III. </a:t>
            </a:r>
            <a:r>
              <a:rPr lang="fr-FR" dirty="0"/>
              <a:t>L’Interface Homme Machine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063FABA-1859-4C17-D0CA-1F9CE434D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38BD-EF57-485D-96CF-FD120D3817D1}" type="slidenum">
              <a:rPr lang="fr-FR" smtClean="0"/>
              <a:t>9</a:t>
            </a:fld>
            <a:endParaRPr lang="fr-FR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C70B47B-B1F2-E202-1963-6DE85DE883D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500" y="13740"/>
            <a:ext cx="956945" cy="95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88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1469</TotalTime>
  <Words>781</Words>
  <Application>Microsoft Office PowerPoint</Application>
  <PresentationFormat>Grand écran</PresentationFormat>
  <Paragraphs>144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Wingdings</vt:lpstr>
      <vt:lpstr>Office Theme</vt:lpstr>
      <vt:lpstr>Bras à 1 degré de liberté (1 degree of freedom Drone Bench)</vt:lpstr>
      <vt:lpstr>Présentation PowerPoint</vt:lpstr>
      <vt:lpstr>I. Working environment</vt:lpstr>
      <vt:lpstr>I. Working environment</vt:lpstr>
      <vt:lpstr>I. Working environment</vt:lpstr>
      <vt:lpstr>II. Mise en contexte</vt:lpstr>
      <vt:lpstr>Présentation PowerPoint</vt:lpstr>
      <vt:lpstr>III. L’Interface Homme Machine</vt:lpstr>
      <vt:lpstr>III. L’Interface Homme Machine</vt:lpstr>
      <vt:lpstr>Présentation PowerPoint</vt:lpstr>
      <vt:lpstr>Présentation PowerPoint</vt:lpstr>
      <vt:lpstr>III. L’Interface Homme Machine</vt:lpstr>
      <vt:lpstr>IV. Apports Matériels</vt:lpstr>
      <vt:lpstr>V. Conclusion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Julien PANNIER</dc:creator>
  <cp:lastModifiedBy>Julien PANNIER</cp:lastModifiedBy>
  <cp:revision>74</cp:revision>
  <dcterms:created xsi:type="dcterms:W3CDTF">2023-03-03T13:24:06Z</dcterms:created>
  <dcterms:modified xsi:type="dcterms:W3CDTF">2023-03-27T14:13:52Z</dcterms:modified>
</cp:coreProperties>
</file>